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65" r:id="rId5"/>
    <p:sldId id="284" r:id="rId6"/>
    <p:sldId id="267" r:id="rId7"/>
    <p:sldId id="268" r:id="rId8"/>
    <p:sldId id="266" r:id="rId9"/>
    <p:sldId id="275" r:id="rId10"/>
    <p:sldId id="276" r:id="rId11"/>
    <p:sldId id="278" r:id="rId12"/>
    <p:sldId id="270" r:id="rId13"/>
    <p:sldId id="283" r:id="rId14"/>
    <p:sldId id="269" r:id="rId15"/>
    <p:sldId id="282" r:id="rId16"/>
    <p:sldId id="271" r:id="rId17"/>
    <p:sldId id="273" r:id="rId18"/>
    <p:sldId id="272" r:id="rId19"/>
    <p:sldId id="274" r:id="rId20"/>
    <p:sldId id="277" r:id="rId21"/>
    <p:sldId id="28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D7F67-48E6-40F7-A7F9-EEB7571962FE}" v="1870" dt="2024-04-23T11:07:11.545"/>
    <p1510:client id="{C6D39CC6-6668-4E5B-8337-4270235D0AAC}" v="1633" dt="2024-04-23T09:09:29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2DD1E-121C-9345-9887-068F9D3EBFAC}" type="datetimeFigureOut">
              <a:rPr lang="fr-FR" smtClean="0"/>
              <a:t>23/04/2024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DD726-8782-B74A-A6F8-03ACFEDD81A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65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Main </a:t>
            </a:r>
            <a:r>
              <a:rPr lang="fr-FR" err="1"/>
              <a:t>features</a:t>
            </a:r>
            <a:r>
              <a:rPr lang="fr-FR"/>
              <a:t> : </a:t>
            </a:r>
            <a:r>
              <a:rPr lang="fr-FR" err="1"/>
              <a:t>low</a:t>
            </a:r>
            <a:r>
              <a:rPr lang="fr-FR"/>
              <a:t> tech, </a:t>
            </a:r>
            <a:r>
              <a:rPr lang="fr-FR" err="1"/>
              <a:t>low</a:t>
            </a:r>
            <a:r>
              <a:rPr lang="fr-FR"/>
              <a:t> </a:t>
            </a:r>
            <a:r>
              <a:rPr lang="fr-FR" err="1"/>
              <a:t>cost</a:t>
            </a:r>
            <a:r>
              <a:rPr lang="fr-FR"/>
              <a:t>, jauge de contrainte, graphite</a:t>
            </a:r>
          </a:p>
          <a:p>
            <a:r>
              <a:rPr lang="fr-FR"/>
              <a:t>General description : la publication sur laquelle on se base, principe physique derrière, </a:t>
            </a:r>
          </a:p>
          <a:p>
            <a:r>
              <a:rPr lang="fr-FR" err="1"/>
              <a:t>Specifications</a:t>
            </a:r>
            <a:r>
              <a:rPr lang="fr-FR"/>
              <a:t> : Pins, mesurande, calibres, les différents types de crayons… sensibilité</a:t>
            </a:r>
          </a:p>
          <a:p>
            <a:r>
              <a:rPr lang="fr-FR"/>
              <a:t>Standard use : ok</a:t>
            </a:r>
          </a:p>
          <a:p>
            <a:r>
              <a:rPr lang="fr-FR"/>
              <a:t>Elec </a:t>
            </a:r>
            <a:r>
              <a:rPr lang="fr-FR" err="1"/>
              <a:t>charac</a:t>
            </a:r>
            <a:r>
              <a:rPr lang="fr-FR"/>
              <a:t> : val typiques des différents capteurs / voltage</a:t>
            </a:r>
          </a:p>
          <a:p>
            <a:r>
              <a:rPr lang="fr-FR"/>
              <a:t>Résultats : différentes courbes avec les différents crayons.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17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‹Nº›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6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01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72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‹Nº›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57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‹Nº›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85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757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23/04/2024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27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23/04/2024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36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23/04/2024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0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2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3AF94-F5CA-7542-A72B-1789CD957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104" y="1399896"/>
            <a:ext cx="5558864" cy="2387600"/>
          </a:xfrm>
        </p:spPr>
        <p:txBody>
          <a:bodyPr>
            <a:normAutofit/>
          </a:bodyPr>
          <a:lstStyle/>
          <a:p>
            <a:r>
              <a:rPr lang="fr-FR" sz="4400" b="1"/>
              <a:t>Projet capteur – avancée du projet et étapes suivantes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87EDF9-88B1-254A-8CD4-9082CD0F3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022578"/>
            <a:ext cx="3877053" cy="832104"/>
          </a:xfrm>
        </p:spPr>
        <p:txBody>
          <a:bodyPr>
            <a:normAutofit fontScale="47500" lnSpcReduction="20000"/>
          </a:bodyPr>
          <a:lstStyle/>
          <a:p>
            <a:r>
              <a:rPr lang="fr-FR"/>
              <a:t>Maël LE BLANC </a:t>
            </a:r>
          </a:p>
          <a:p>
            <a:r>
              <a:rPr lang="fr-FR"/>
              <a:t>Daniel PERALES RIOS</a:t>
            </a:r>
          </a:p>
          <a:p>
            <a:endParaRPr lang="fr-FR"/>
          </a:p>
          <a:p>
            <a:r>
              <a:rPr lang="fr-FR"/>
              <a:t>4GP-A</a:t>
            </a:r>
          </a:p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E7EBC-A852-BB4F-9230-19B072B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8D56-4D8B-2744-9C0A-A040E066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9E17E-7851-224F-8302-BBAF8063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41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Arduino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4098" name="Picture 2" descr="Mainboards kwmobile Rotary Encoder KY-040 Modul für Raspberry Pi und ...">
            <a:extLst>
              <a:ext uri="{FF2B5EF4-FFF2-40B4-BE49-F238E27FC236}">
                <a16:creationId xmlns:a16="http://schemas.microsoft.com/office/drawing/2014/main" id="{8FBF298E-F2F9-350F-3DEA-2F4CC7E2B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1" y="2885128"/>
            <a:ext cx="3258767" cy="325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59DBB7C-E8AA-9B01-9D0A-048B466DDDDB}"/>
              </a:ext>
            </a:extLst>
          </p:cNvPr>
          <p:cNvSpPr txBox="1"/>
          <p:nvPr/>
        </p:nvSpPr>
        <p:spPr>
          <a:xfrm>
            <a:off x="3891012" y="3213931"/>
            <a:ext cx="19004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updateEncoder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5C3402-5C90-9B13-1405-1035BB320A76}"/>
              </a:ext>
            </a:extLst>
          </p:cNvPr>
          <p:cNvSpPr txBox="1"/>
          <p:nvPr/>
        </p:nvSpPr>
        <p:spPr>
          <a:xfrm>
            <a:off x="3605633" y="4469510"/>
            <a:ext cx="24712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updateSelectedItem</a:t>
            </a:r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857F7D36-9D68-C0BA-911F-5D10B0AD5524}"/>
              </a:ext>
            </a:extLst>
          </p:cNvPr>
          <p:cNvSpPr/>
          <p:nvPr/>
        </p:nvSpPr>
        <p:spPr>
          <a:xfrm>
            <a:off x="4685612" y="3689772"/>
            <a:ext cx="311285" cy="6744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DE556C52-DBDE-AFCB-EFB8-AB06A2E57B06}"/>
              </a:ext>
            </a:extLst>
          </p:cNvPr>
          <p:cNvSpPr/>
          <p:nvPr/>
        </p:nvSpPr>
        <p:spPr>
          <a:xfrm rot="16200000">
            <a:off x="2909020" y="2796014"/>
            <a:ext cx="311285" cy="1193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2D41CE-1CD2-2EEF-68AD-90239267C7CD}"/>
              </a:ext>
            </a:extLst>
          </p:cNvPr>
          <p:cNvSpPr txBox="1"/>
          <p:nvPr/>
        </p:nvSpPr>
        <p:spPr>
          <a:xfrm>
            <a:off x="1958404" y="1615989"/>
            <a:ext cx="170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switchButton</a:t>
            </a:r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38A55494-A950-9CF2-9913-6FDB044037B5}"/>
              </a:ext>
            </a:extLst>
          </p:cNvPr>
          <p:cNvSpPr/>
          <p:nvPr/>
        </p:nvSpPr>
        <p:spPr>
          <a:xfrm rot="12757052">
            <a:off x="1875066" y="2034085"/>
            <a:ext cx="392334" cy="859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 descr="HC-05 Datasheet | Bluetooth Transceiver Module | Custom | Maker Pro">
            <a:extLst>
              <a:ext uri="{FF2B5EF4-FFF2-40B4-BE49-F238E27FC236}">
                <a16:creationId xmlns:a16="http://schemas.microsoft.com/office/drawing/2014/main" id="{4E2ADDEE-2E6D-3A75-8478-22BDBD9B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96" y="1391199"/>
            <a:ext cx="3901142" cy="28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6208ADA-1A22-FA2B-1AD3-5294C64B2513}"/>
              </a:ext>
            </a:extLst>
          </p:cNvPr>
          <p:cNvSpPr txBox="1"/>
          <p:nvPr/>
        </p:nvSpPr>
        <p:spPr>
          <a:xfrm>
            <a:off x="7520396" y="4805814"/>
            <a:ext cx="182458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sendBluetooth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40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P32 OLED Display with Arduino IDE | Random Nerd Tutorials">
            <a:extLst>
              <a:ext uri="{FF2B5EF4-FFF2-40B4-BE49-F238E27FC236}">
                <a16:creationId xmlns:a16="http://schemas.microsoft.com/office/drawing/2014/main" id="{A1F89DDB-76C0-9795-CF22-07F43EC10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t="26186" r="31997" b="10065"/>
          <a:stretch/>
        </p:blipFill>
        <p:spPr bwMode="auto">
          <a:xfrm>
            <a:off x="3913862" y="811894"/>
            <a:ext cx="5228650" cy="529848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Arduino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CFF6E9-D9EB-298F-A4BB-70B1E9986287}"/>
              </a:ext>
            </a:extLst>
          </p:cNvPr>
          <p:cNvSpPr txBox="1"/>
          <p:nvPr/>
        </p:nvSpPr>
        <p:spPr>
          <a:xfrm>
            <a:off x="4185505" y="1580533"/>
            <a:ext cx="29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err="1">
                <a:solidFill>
                  <a:schemeClr val="bg1"/>
                </a:solidFill>
              </a:rPr>
              <a:t>Potentiometer</a:t>
            </a:r>
            <a:endParaRPr lang="fr-FR" sz="2400" b="1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594D45-5DF1-8807-082D-88EE930347A2}"/>
              </a:ext>
            </a:extLst>
          </p:cNvPr>
          <p:cNvSpPr txBox="1"/>
          <p:nvPr/>
        </p:nvSpPr>
        <p:spPr>
          <a:xfrm>
            <a:off x="4185506" y="2228632"/>
            <a:ext cx="29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</a:rPr>
              <a:t>Flex </a:t>
            </a:r>
            <a:r>
              <a:rPr lang="fr-FR" sz="2400" b="1" err="1">
                <a:solidFill>
                  <a:schemeClr val="bg1"/>
                </a:solidFill>
              </a:rPr>
              <a:t>sensor</a:t>
            </a:r>
            <a:endParaRPr lang="fr-FR" sz="2400" b="1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DC274FC-D1FC-40CF-2972-35E493486E67}"/>
              </a:ext>
            </a:extLst>
          </p:cNvPr>
          <p:cNvSpPr txBox="1"/>
          <p:nvPr/>
        </p:nvSpPr>
        <p:spPr>
          <a:xfrm>
            <a:off x="4185506" y="2876731"/>
            <a:ext cx="2941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</a:rPr>
              <a:t>Graphite </a:t>
            </a:r>
            <a:r>
              <a:rPr lang="fr-FR" sz="2400" b="1" err="1">
                <a:solidFill>
                  <a:schemeClr val="bg1"/>
                </a:solidFill>
              </a:rPr>
              <a:t>sensor</a:t>
            </a:r>
            <a:endParaRPr lang="fr-FR" sz="2400" b="1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0E39DA-BB80-F970-3B56-CFDED125D42D}"/>
              </a:ext>
            </a:extLst>
          </p:cNvPr>
          <p:cNvSpPr txBox="1"/>
          <p:nvPr/>
        </p:nvSpPr>
        <p:spPr>
          <a:xfrm>
            <a:off x="581602" y="2820301"/>
            <a:ext cx="186650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displayMenu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700025-67E6-43DA-97BC-1731D0366E3C}"/>
              </a:ext>
            </a:extLst>
          </p:cNvPr>
          <p:cNvSpPr txBox="1"/>
          <p:nvPr/>
        </p:nvSpPr>
        <p:spPr>
          <a:xfrm>
            <a:off x="330323" y="4191585"/>
            <a:ext cx="30555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handleMenuItemSelection</a:t>
            </a:r>
            <a:r>
              <a:rPr lang="fr-FR" b="1">
                <a:solidFill>
                  <a:srgbClr val="FF0000"/>
                </a:solidFill>
              </a:rPr>
              <a:t> (</a:t>
            </a:r>
            <a:r>
              <a:rPr lang="fr-FR" b="1" err="1">
                <a:solidFill>
                  <a:srgbClr val="FF0000"/>
                </a:solidFill>
              </a:rPr>
              <a:t>int</a:t>
            </a:r>
            <a:r>
              <a:rPr lang="fr-FR" b="1">
                <a:solidFill>
                  <a:srgbClr val="FF0000"/>
                </a:solidFill>
              </a:rPr>
              <a:t> </a:t>
            </a:r>
            <a:r>
              <a:rPr lang="fr-FR" b="1" err="1">
                <a:solidFill>
                  <a:srgbClr val="FF0000"/>
                </a:solidFill>
              </a:rPr>
              <a:t>selectMenu</a:t>
            </a:r>
            <a:r>
              <a:rPr lang="fr-FR" b="1">
                <a:solidFill>
                  <a:srgbClr val="FF0000"/>
                </a:solidFill>
              </a:rPr>
              <a:t>)</a:t>
            </a:r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5E26FF3-A576-3F42-37B2-A4821FB91924}"/>
              </a:ext>
            </a:extLst>
          </p:cNvPr>
          <p:cNvSpPr/>
          <p:nvPr/>
        </p:nvSpPr>
        <p:spPr>
          <a:xfrm>
            <a:off x="2542922" y="2858851"/>
            <a:ext cx="1010095" cy="29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BB7ED9B-B122-C857-6517-20F2A699FEF6}"/>
              </a:ext>
            </a:extLst>
          </p:cNvPr>
          <p:cNvSpPr/>
          <p:nvPr/>
        </p:nvSpPr>
        <p:spPr>
          <a:xfrm rot="20876289">
            <a:off x="2628564" y="3731125"/>
            <a:ext cx="1108178" cy="348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506B09-431C-E148-8016-8E5A819A3AE2}"/>
              </a:ext>
            </a:extLst>
          </p:cNvPr>
          <p:cNvSpPr txBox="1"/>
          <p:nvPr/>
        </p:nvSpPr>
        <p:spPr>
          <a:xfrm>
            <a:off x="4939650" y="409195"/>
            <a:ext cx="30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Menu principal</a:t>
            </a:r>
          </a:p>
        </p:txBody>
      </p:sp>
    </p:spTree>
    <p:extLst>
      <p:ext uri="{BB962C8B-B14F-4D97-AF65-F5344CB8AC3E}">
        <p14:creationId xmlns:p14="http://schemas.microsoft.com/office/powerpoint/2010/main" val="331906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Arduino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03547E3-86D1-6C38-D0A7-47098BC005B0}"/>
              </a:ext>
            </a:extLst>
          </p:cNvPr>
          <p:cNvSpPr txBox="1"/>
          <p:nvPr/>
        </p:nvSpPr>
        <p:spPr>
          <a:xfrm>
            <a:off x="4685160" y="5163128"/>
            <a:ext cx="151429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flexMeasure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D62690-86E4-5900-D8DB-72381C9B6464}"/>
              </a:ext>
            </a:extLst>
          </p:cNvPr>
          <p:cNvSpPr txBox="1"/>
          <p:nvPr/>
        </p:nvSpPr>
        <p:spPr>
          <a:xfrm>
            <a:off x="8195947" y="5163128"/>
            <a:ext cx="21354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graphiteMeasure</a:t>
            </a:r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BB7ED9B-B122-C857-6517-20F2A699FEF6}"/>
              </a:ext>
            </a:extLst>
          </p:cNvPr>
          <p:cNvSpPr/>
          <p:nvPr/>
        </p:nvSpPr>
        <p:spPr>
          <a:xfrm rot="16200000">
            <a:off x="5022162" y="4465707"/>
            <a:ext cx="840288" cy="348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506B09-431C-E148-8016-8E5A819A3AE2}"/>
              </a:ext>
            </a:extLst>
          </p:cNvPr>
          <p:cNvSpPr txBox="1"/>
          <p:nvPr/>
        </p:nvSpPr>
        <p:spPr>
          <a:xfrm>
            <a:off x="799918" y="921987"/>
            <a:ext cx="30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Menu du potentiomètre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50CA77-FA93-3915-CE47-3D017C80ABDF}"/>
              </a:ext>
            </a:extLst>
          </p:cNvPr>
          <p:cNvSpPr txBox="1"/>
          <p:nvPr/>
        </p:nvSpPr>
        <p:spPr>
          <a:xfrm>
            <a:off x="4077950" y="889721"/>
            <a:ext cx="30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Menu du </a:t>
            </a:r>
            <a:r>
              <a:rPr lang="fr-FR" err="1"/>
              <a:t>flex</a:t>
            </a:r>
            <a:r>
              <a:rPr lang="fr-FR"/>
              <a:t> </a:t>
            </a:r>
            <a:r>
              <a:rPr lang="fr-FR" err="1"/>
              <a:t>sensor</a:t>
            </a:r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697FC8-51C7-4BD1-FEC9-E23C3E874DB7}"/>
              </a:ext>
            </a:extLst>
          </p:cNvPr>
          <p:cNvSpPr txBox="1"/>
          <p:nvPr/>
        </p:nvSpPr>
        <p:spPr>
          <a:xfrm>
            <a:off x="7823022" y="886436"/>
            <a:ext cx="30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Menu du capteur graphite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BE5CA087-BF47-E849-DA03-0CECED5A5175}"/>
              </a:ext>
            </a:extLst>
          </p:cNvPr>
          <p:cNvSpPr/>
          <p:nvPr/>
        </p:nvSpPr>
        <p:spPr>
          <a:xfrm rot="16200000">
            <a:off x="8983508" y="4457424"/>
            <a:ext cx="840288" cy="348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" descr="ESP32 OLED Display with Arduino IDE | Random Nerd Tutorials">
            <a:extLst>
              <a:ext uri="{FF2B5EF4-FFF2-40B4-BE49-F238E27FC236}">
                <a16:creationId xmlns:a16="http://schemas.microsoft.com/office/drawing/2014/main" id="{CBD8C3C3-F561-83ED-E7AC-5F6478DD5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t="26186" r="31997" b="10065"/>
          <a:stretch/>
        </p:blipFill>
        <p:spPr bwMode="auto">
          <a:xfrm>
            <a:off x="751102" y="1291319"/>
            <a:ext cx="2858066" cy="289624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SP32 OLED Display with Arduino IDE | Random Nerd Tutorials">
            <a:extLst>
              <a:ext uri="{FF2B5EF4-FFF2-40B4-BE49-F238E27FC236}">
                <a16:creationId xmlns:a16="http://schemas.microsoft.com/office/drawing/2014/main" id="{EB139D9A-9972-8BAA-8EDC-B6E4FE7BE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t="26186" r="31997" b="10065"/>
          <a:stretch/>
        </p:blipFill>
        <p:spPr bwMode="auto">
          <a:xfrm>
            <a:off x="4161919" y="1291319"/>
            <a:ext cx="2858066" cy="289624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SP32 OLED Display with Arduino IDE | Random Nerd Tutorials">
            <a:extLst>
              <a:ext uri="{FF2B5EF4-FFF2-40B4-BE49-F238E27FC236}">
                <a16:creationId xmlns:a16="http://schemas.microsoft.com/office/drawing/2014/main" id="{0006007F-A896-C763-F9D4-61E7BBF42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4" t="26186" r="31997" b="10065"/>
          <a:stretch/>
        </p:blipFill>
        <p:spPr bwMode="auto">
          <a:xfrm>
            <a:off x="7811933" y="1291319"/>
            <a:ext cx="2858066" cy="289624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7367801-4EBC-FB37-CC84-7E4C28103F74}"/>
              </a:ext>
            </a:extLst>
          </p:cNvPr>
          <p:cNvSpPr txBox="1"/>
          <p:nvPr/>
        </p:nvSpPr>
        <p:spPr>
          <a:xfrm>
            <a:off x="4206683" y="5676235"/>
            <a:ext cx="24712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updateSelectedItem</a:t>
            </a:r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410F7FB-83D3-BEC0-4DCB-B1DB0864BA27}"/>
              </a:ext>
            </a:extLst>
          </p:cNvPr>
          <p:cNvSpPr txBox="1"/>
          <p:nvPr/>
        </p:nvSpPr>
        <p:spPr>
          <a:xfrm>
            <a:off x="8028032" y="5676235"/>
            <a:ext cx="24712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updateSelectedItem</a:t>
            </a:r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61AF8CD-9D1E-0943-CD4A-B9E9FF00B1E5}"/>
              </a:ext>
            </a:extLst>
          </p:cNvPr>
          <p:cNvSpPr txBox="1"/>
          <p:nvPr/>
        </p:nvSpPr>
        <p:spPr>
          <a:xfrm>
            <a:off x="590447" y="5185033"/>
            <a:ext cx="31721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updatePotentiometerValue</a:t>
            </a:r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C0454F-CA9E-3ACB-9919-FC2335AE90C5}"/>
              </a:ext>
            </a:extLst>
          </p:cNvPr>
          <p:cNvSpPr txBox="1"/>
          <p:nvPr/>
        </p:nvSpPr>
        <p:spPr>
          <a:xfrm>
            <a:off x="1283542" y="5676235"/>
            <a:ext cx="178597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SPIWrite</a:t>
            </a:r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8D695E-843C-8FA5-9CA4-B95F9218621C}"/>
              </a:ext>
            </a:extLst>
          </p:cNvPr>
          <p:cNvSpPr txBox="1"/>
          <p:nvPr/>
        </p:nvSpPr>
        <p:spPr>
          <a:xfrm>
            <a:off x="908357" y="6123543"/>
            <a:ext cx="27432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displayPotentiometer</a:t>
            </a:r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2BDCF6D-3B34-4B67-A639-C79450983D1F}"/>
              </a:ext>
            </a:extLst>
          </p:cNvPr>
          <p:cNvSpPr txBox="1"/>
          <p:nvPr/>
        </p:nvSpPr>
        <p:spPr>
          <a:xfrm>
            <a:off x="4206683" y="6137798"/>
            <a:ext cx="247124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displayFlexSensor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BB4405-3265-477E-8A75-2A49906761CF}"/>
              </a:ext>
            </a:extLst>
          </p:cNvPr>
          <p:cNvSpPr txBox="1"/>
          <p:nvPr/>
        </p:nvSpPr>
        <p:spPr>
          <a:xfrm>
            <a:off x="7892053" y="6175261"/>
            <a:ext cx="27432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err="1">
                <a:solidFill>
                  <a:srgbClr val="FF0000"/>
                </a:solidFill>
              </a:rPr>
              <a:t>displayGraphiteSensor</a:t>
            </a:r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584E346C-105C-389F-0F1F-6A52001BA52B}"/>
              </a:ext>
            </a:extLst>
          </p:cNvPr>
          <p:cNvSpPr/>
          <p:nvPr/>
        </p:nvSpPr>
        <p:spPr>
          <a:xfrm rot="16200000">
            <a:off x="1756383" y="4511417"/>
            <a:ext cx="840288" cy="348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8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App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AB091B-52AF-8117-801E-068AF7390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22" y="718217"/>
            <a:ext cx="3231611" cy="5575784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2A259E2-E4C9-3BFE-DEF7-EC7B30D96482}"/>
              </a:ext>
            </a:extLst>
          </p:cNvPr>
          <p:cNvGrpSpPr/>
          <p:nvPr/>
        </p:nvGrpSpPr>
        <p:grpSpPr>
          <a:xfrm>
            <a:off x="7304588" y="794871"/>
            <a:ext cx="1923711" cy="5306351"/>
            <a:chOff x="5224341" y="489603"/>
            <a:chExt cx="1743318" cy="4896533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7EB2DC9-BD1D-EDA5-0EB6-D69A33A5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4341" y="489603"/>
              <a:ext cx="1743318" cy="4391638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8D1305C-0F9F-5E5A-06A3-6072EFA1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4341" y="4881241"/>
              <a:ext cx="1743318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5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App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15F60EA-4ABF-B1AB-76AF-5B14B243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8" y="1633431"/>
            <a:ext cx="9969568" cy="41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61" y="307868"/>
            <a:ext cx="10409094" cy="1325563"/>
          </a:xfrm>
        </p:spPr>
        <p:txBody>
          <a:bodyPr/>
          <a:lstStyle/>
          <a:p>
            <a:r>
              <a:rPr lang="fr-FR"/>
              <a:t>Partie App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6CB2B9-6E6B-AEF4-FDFB-E8A51AB2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5" y="548058"/>
            <a:ext cx="6548624" cy="6068261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D32974-2EB8-D782-2E5D-DA500FC0BB6D}"/>
              </a:ext>
            </a:extLst>
          </p:cNvPr>
          <p:cNvSpPr txBox="1"/>
          <p:nvPr/>
        </p:nvSpPr>
        <p:spPr>
          <a:xfrm>
            <a:off x="4214899" y="1729980"/>
            <a:ext cx="7864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Les données reçues ont la forme : </a:t>
            </a:r>
          </a:p>
          <a:p>
            <a:r>
              <a:rPr lang="fr-FR" b="1" i="1"/>
              <a:t>valeur </a:t>
            </a:r>
            <a:r>
              <a:rPr lang="fr-FR" b="1" i="1" err="1"/>
              <a:t>res</a:t>
            </a:r>
            <a:r>
              <a:rPr lang="fr-FR" b="1" i="1"/>
              <a:t>. Potentiomètre </a:t>
            </a:r>
            <a:r>
              <a:rPr lang="fr-FR" b="1"/>
              <a:t>| </a:t>
            </a:r>
            <a:r>
              <a:rPr lang="fr-FR" b="1" i="1"/>
              <a:t>valeur </a:t>
            </a:r>
            <a:r>
              <a:rPr lang="fr-FR" b="1" i="1" err="1"/>
              <a:t>flex</a:t>
            </a:r>
            <a:r>
              <a:rPr lang="fr-FR" b="1" i="1"/>
              <a:t> </a:t>
            </a:r>
            <a:r>
              <a:rPr lang="fr-FR" b="1" i="1" err="1"/>
              <a:t>sensor</a:t>
            </a:r>
            <a:r>
              <a:rPr lang="fr-FR" b="1"/>
              <a:t> | </a:t>
            </a:r>
            <a:r>
              <a:rPr lang="fr-FR" b="1" i="1"/>
              <a:t>valeur capteur graphite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26997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97" y="527787"/>
            <a:ext cx="10409094" cy="1325563"/>
          </a:xfrm>
        </p:spPr>
        <p:txBody>
          <a:bodyPr/>
          <a:lstStyle/>
          <a:p>
            <a:r>
              <a:rPr lang="fr-FR"/>
              <a:t>Partie App - version améliorée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D32974-2EB8-D782-2E5D-DA500FC0BB6D}"/>
              </a:ext>
            </a:extLst>
          </p:cNvPr>
          <p:cNvSpPr txBox="1"/>
          <p:nvPr/>
        </p:nvSpPr>
        <p:spPr>
          <a:xfrm>
            <a:off x="758697" y="1260770"/>
            <a:ext cx="7864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Ajout d’un écran de login et de </a:t>
            </a:r>
            <a:r>
              <a:rPr lang="fr-FR" b="1" err="1"/>
              <a:t>signup</a:t>
            </a:r>
            <a:r>
              <a:rPr lang="fr-FR" b="1"/>
              <a:t> et stockage des données dans un serveur pour chaque utilisateur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5DF1F2B-E369-D86C-7D38-45ADB38C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7" t="20994" r="45106" b="7696"/>
          <a:stretch/>
        </p:blipFill>
        <p:spPr>
          <a:xfrm>
            <a:off x="1514856" y="2272139"/>
            <a:ext cx="2662308" cy="44615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544803-757B-16A0-4113-B532FE961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06" t="19716" r="16542" b="53475"/>
          <a:stretch/>
        </p:blipFill>
        <p:spPr>
          <a:xfrm>
            <a:off x="4933323" y="3190673"/>
            <a:ext cx="1322962" cy="18385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DE1901-6D55-2334-15E0-4396FEA13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2" t="31348" r="25319" b="11519"/>
          <a:stretch/>
        </p:blipFill>
        <p:spPr>
          <a:xfrm>
            <a:off x="6554968" y="1663684"/>
            <a:ext cx="4612823" cy="50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97" y="527787"/>
            <a:ext cx="10409094" cy="1325563"/>
          </a:xfrm>
        </p:spPr>
        <p:txBody>
          <a:bodyPr/>
          <a:lstStyle/>
          <a:p>
            <a:r>
              <a:rPr lang="fr-FR"/>
              <a:t>Banc de test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D32974-2EB8-D782-2E5D-DA500FC0BB6D}"/>
              </a:ext>
            </a:extLst>
          </p:cNvPr>
          <p:cNvSpPr txBox="1"/>
          <p:nvPr/>
        </p:nvSpPr>
        <p:spPr>
          <a:xfrm>
            <a:off x="758697" y="1190568"/>
            <a:ext cx="1105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Cylindres de différents rayons pour tester le fonctionnement du </a:t>
            </a:r>
            <a:r>
              <a:rPr lang="fr-FR" b="1" err="1"/>
              <a:t>flex</a:t>
            </a:r>
            <a:r>
              <a:rPr lang="fr-FR" b="1"/>
              <a:t> </a:t>
            </a:r>
            <a:r>
              <a:rPr lang="fr-FR" b="1" err="1"/>
              <a:t>sensor</a:t>
            </a:r>
            <a:r>
              <a:rPr lang="fr-FR" b="1"/>
              <a:t> et du capteur graphite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C07F57-1110-064E-063F-0DD75EA4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1" y="1737503"/>
            <a:ext cx="84201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7">
            <a:extLst>
              <a:ext uri="{FF2B5EF4-FFF2-40B4-BE49-F238E27FC236}">
                <a16:creationId xmlns:a16="http://schemas.microsoft.com/office/drawing/2014/main" id="{F18E8478-4B9C-3B79-606D-8FA7AD474769}"/>
              </a:ext>
            </a:extLst>
          </p:cNvPr>
          <p:cNvSpPr txBox="1"/>
          <p:nvPr/>
        </p:nvSpPr>
        <p:spPr>
          <a:xfrm>
            <a:off x="848221" y="6004466"/>
            <a:ext cx="1105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Image du banc de test d’un ancien groupe GP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DEF94A9-8263-5512-EC23-31FE07FD1A9B}"/>
                  </a:ext>
                </a:extLst>
              </p:cNvPr>
              <p:cNvSpPr txBox="1"/>
              <p:nvPr/>
            </p:nvSpPr>
            <p:spPr>
              <a:xfrm>
                <a:off x="10129100" y="3309617"/>
                <a:ext cx="1284006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fr-FR" sz="32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DEF94A9-8263-5512-EC23-31FE07F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00" y="3309617"/>
                <a:ext cx="1284006" cy="840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14FEE6B0-BDF3-4223-9383-A7BBA89325C5}"/>
              </a:ext>
            </a:extLst>
          </p:cNvPr>
          <p:cNvSpPr txBox="1"/>
          <p:nvPr/>
        </p:nvSpPr>
        <p:spPr>
          <a:xfrm>
            <a:off x="9920331" y="2032102"/>
            <a:ext cx="142344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Épaisseur capteur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1D5103D-89BF-54B6-5BDF-688767CCA0D7}"/>
              </a:ext>
            </a:extLst>
          </p:cNvPr>
          <p:cNvSpPr txBox="1"/>
          <p:nvPr/>
        </p:nvSpPr>
        <p:spPr>
          <a:xfrm>
            <a:off x="9920331" y="4753991"/>
            <a:ext cx="1423448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Rayon de courbure</a:t>
            </a:r>
          </a:p>
        </p:txBody>
      </p:sp>
      <p:sp>
        <p:nvSpPr>
          <p:cNvPr id="22" name="Flèche : haut 21">
            <a:extLst>
              <a:ext uri="{FF2B5EF4-FFF2-40B4-BE49-F238E27FC236}">
                <a16:creationId xmlns:a16="http://schemas.microsoft.com/office/drawing/2014/main" id="{291D0740-5266-F0B2-133D-734FDCE24A73}"/>
              </a:ext>
            </a:extLst>
          </p:cNvPr>
          <p:cNvSpPr/>
          <p:nvPr/>
        </p:nvSpPr>
        <p:spPr>
          <a:xfrm rot="414122">
            <a:off x="11057515" y="4216790"/>
            <a:ext cx="220551" cy="4084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515ABF07-1FC2-C756-623D-43C3705E4156}"/>
              </a:ext>
            </a:extLst>
          </p:cNvPr>
          <p:cNvSpPr/>
          <p:nvPr/>
        </p:nvSpPr>
        <p:spPr>
          <a:xfrm rot="10193012">
            <a:off x="10929547" y="2838655"/>
            <a:ext cx="220551" cy="4084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33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70DEA-8921-7E28-6916-AA900FB2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Datasheet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19746F-4B9A-3C7A-AACC-D9EDE6C3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84" y="1473932"/>
            <a:ext cx="10409094" cy="4351338"/>
          </a:xfrm>
        </p:spPr>
        <p:txBody>
          <a:bodyPr/>
          <a:lstStyle/>
          <a:p>
            <a:r>
              <a:rPr lang="fr-FR"/>
              <a:t>Main </a:t>
            </a:r>
            <a:r>
              <a:rPr lang="fr-FR" err="1"/>
              <a:t>features</a:t>
            </a:r>
            <a:endParaRPr lang="fr-FR"/>
          </a:p>
          <a:p>
            <a:r>
              <a:rPr lang="fr-FR"/>
              <a:t>General description</a:t>
            </a:r>
          </a:p>
          <a:p>
            <a:r>
              <a:rPr lang="fr-FR" err="1"/>
              <a:t>Sensor</a:t>
            </a:r>
            <a:r>
              <a:rPr lang="fr-FR"/>
              <a:t> </a:t>
            </a:r>
            <a:r>
              <a:rPr lang="fr-FR" err="1"/>
              <a:t>specifications</a:t>
            </a:r>
            <a:r>
              <a:rPr lang="fr-FR"/>
              <a:t> </a:t>
            </a:r>
          </a:p>
          <a:p>
            <a:r>
              <a:rPr lang="fr-FR"/>
              <a:t>Standard use : conditions and </a:t>
            </a:r>
            <a:r>
              <a:rPr lang="fr-FR" err="1"/>
              <a:t>electrical</a:t>
            </a:r>
            <a:r>
              <a:rPr lang="fr-FR"/>
              <a:t> </a:t>
            </a:r>
            <a:r>
              <a:rPr lang="fr-FR" err="1"/>
              <a:t>integration</a:t>
            </a:r>
            <a:endParaRPr lang="fr-FR"/>
          </a:p>
          <a:p>
            <a:r>
              <a:rPr lang="fr-FR" err="1"/>
              <a:t>Electrical</a:t>
            </a:r>
            <a:r>
              <a:rPr lang="fr-FR"/>
              <a:t> </a:t>
            </a:r>
            <a:r>
              <a:rPr lang="fr-FR" err="1"/>
              <a:t>characteristics</a:t>
            </a:r>
            <a:r>
              <a:rPr lang="fr-FR"/>
              <a:t> </a:t>
            </a:r>
          </a:p>
          <a:p>
            <a:r>
              <a:rPr lang="fr-FR" err="1"/>
              <a:t>Experimental</a:t>
            </a:r>
            <a:r>
              <a:rPr lang="fr-FR"/>
              <a:t> </a:t>
            </a:r>
            <a:r>
              <a:rPr lang="fr-FR" err="1"/>
              <a:t>resulsts</a:t>
            </a:r>
            <a:r>
              <a:rPr lang="fr-FR"/>
              <a:t> </a:t>
            </a:r>
          </a:p>
          <a:p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9ED62D-D339-CAEE-C68D-C7562E61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CDCB8A-2130-E03E-8902-BA367359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CBC9A0-2DCE-1A53-190D-E8C8482E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340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– Shield Arduino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A5743F1-20A1-EE38-3836-21FFF610B469}"/>
              </a:ext>
            </a:extLst>
          </p:cNvPr>
          <p:cNvSpPr/>
          <p:nvPr/>
        </p:nvSpPr>
        <p:spPr>
          <a:xfrm>
            <a:off x="4038600" y="2168948"/>
            <a:ext cx="3850640" cy="2520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FFF9476-282D-9B44-BD08-C3AA720397AA}"/>
              </a:ext>
            </a:extLst>
          </p:cNvPr>
          <p:cNvSpPr txBox="1"/>
          <p:nvPr/>
        </p:nvSpPr>
        <p:spPr>
          <a:xfrm>
            <a:off x="1036320" y="2297268"/>
            <a:ext cx="17678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Bluetooth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55A485-8771-4373-6D1D-A80C082FBBCD}"/>
              </a:ext>
            </a:extLst>
          </p:cNvPr>
          <p:cNvSpPr txBox="1"/>
          <p:nvPr/>
        </p:nvSpPr>
        <p:spPr>
          <a:xfrm>
            <a:off x="1036320" y="3233529"/>
            <a:ext cx="17678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Flex </a:t>
            </a:r>
            <a:r>
              <a:rPr lang="fr-FR" err="1"/>
              <a:t>sensor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81614A-1618-5AF5-3B45-AA6F7BD5709E}"/>
              </a:ext>
            </a:extLst>
          </p:cNvPr>
          <p:cNvSpPr txBox="1"/>
          <p:nvPr/>
        </p:nvSpPr>
        <p:spPr>
          <a:xfrm>
            <a:off x="1036320" y="4169790"/>
            <a:ext cx="17678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Capteur graphite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6ECF45-4E5F-2D11-75B6-3369AA34600A}"/>
              </a:ext>
            </a:extLst>
          </p:cNvPr>
          <p:cNvSpPr txBox="1"/>
          <p:nvPr/>
        </p:nvSpPr>
        <p:spPr>
          <a:xfrm>
            <a:off x="8987536" y="2069624"/>
            <a:ext cx="17678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Potentiomètre digital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7029A8-EAFF-CF3F-17F3-3598955C8037}"/>
              </a:ext>
            </a:extLst>
          </p:cNvPr>
          <p:cNvSpPr txBox="1"/>
          <p:nvPr/>
        </p:nvSpPr>
        <p:spPr>
          <a:xfrm>
            <a:off x="8996680" y="3155742"/>
            <a:ext cx="17678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Amplificateur opérationnel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E4E77E5-230A-8D79-9F3E-2011B597654F}"/>
              </a:ext>
            </a:extLst>
          </p:cNvPr>
          <p:cNvSpPr txBox="1"/>
          <p:nvPr/>
        </p:nvSpPr>
        <p:spPr>
          <a:xfrm>
            <a:off x="8987536" y="4241860"/>
            <a:ext cx="176784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Encodeur rotatoire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3B4FB36-349A-4664-DEDD-D247626B5CFB}"/>
              </a:ext>
            </a:extLst>
          </p:cNvPr>
          <p:cNvSpPr txBox="1"/>
          <p:nvPr/>
        </p:nvSpPr>
        <p:spPr>
          <a:xfrm>
            <a:off x="5080000" y="5502960"/>
            <a:ext cx="17678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Ecran OLED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2636E20-8AF0-5CBF-5978-E6E1FEE0127A}"/>
              </a:ext>
            </a:extLst>
          </p:cNvPr>
          <p:cNvSpPr txBox="1"/>
          <p:nvPr/>
        </p:nvSpPr>
        <p:spPr>
          <a:xfrm>
            <a:off x="5161280" y="3276244"/>
            <a:ext cx="176784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Carte Arduino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3DF93D1-1B79-6D5B-B3CE-7EE7C252B051}"/>
              </a:ext>
            </a:extLst>
          </p:cNvPr>
          <p:cNvSpPr/>
          <p:nvPr/>
        </p:nvSpPr>
        <p:spPr>
          <a:xfrm>
            <a:off x="522223" y="1550678"/>
            <a:ext cx="10706215" cy="4712469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16">
            <a:extLst>
              <a:ext uri="{FF2B5EF4-FFF2-40B4-BE49-F238E27FC236}">
                <a16:creationId xmlns:a16="http://schemas.microsoft.com/office/drawing/2014/main" id="{E444AD64-9AA4-88DA-E8DD-8907B65226E1}"/>
              </a:ext>
            </a:extLst>
          </p:cNvPr>
          <p:cNvSpPr txBox="1"/>
          <p:nvPr/>
        </p:nvSpPr>
        <p:spPr>
          <a:xfrm>
            <a:off x="5089701" y="1620354"/>
            <a:ext cx="17581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Shield Arduino</a:t>
            </a: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D4F1AD72-E8F5-756E-EBF9-D7FD2E8FDFC7}"/>
              </a:ext>
            </a:extLst>
          </p:cNvPr>
          <p:cNvSpPr txBox="1"/>
          <p:nvPr/>
        </p:nvSpPr>
        <p:spPr>
          <a:xfrm>
            <a:off x="7010170" y="677937"/>
            <a:ext cx="428730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But : l’acquisition de données et l’envoi de ces données par BT</a:t>
            </a:r>
          </a:p>
        </p:txBody>
      </p:sp>
    </p:spTree>
    <p:extLst>
      <p:ext uri="{BB962C8B-B14F-4D97-AF65-F5344CB8AC3E}">
        <p14:creationId xmlns:p14="http://schemas.microsoft.com/office/powerpoint/2010/main" val="272163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électronique analogique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 descr="Imagen1">
            <a:extLst>
              <a:ext uri="{FF2B5EF4-FFF2-40B4-BE49-F238E27FC236}">
                <a16:creationId xmlns:a16="http://schemas.microsoft.com/office/drawing/2014/main" id="{4D5F0868-28AA-980E-346F-8D40AB20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03" y="2290043"/>
            <a:ext cx="4825441" cy="3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96CE93-650B-CED3-6524-F6ACD4984728}"/>
              </a:ext>
            </a:extLst>
          </p:cNvPr>
          <p:cNvSpPr txBox="1"/>
          <p:nvPr/>
        </p:nvSpPr>
        <p:spPr>
          <a:xfrm>
            <a:off x="894522" y="1887061"/>
            <a:ext cx="435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Principe de la mesure pour le capteur graphite et le </a:t>
            </a:r>
            <a:r>
              <a:rPr lang="fr-FR" err="1"/>
              <a:t>flex</a:t>
            </a:r>
            <a:r>
              <a:rPr lang="fr-FR"/>
              <a:t> </a:t>
            </a:r>
            <a:r>
              <a:rPr lang="fr-FR" err="1"/>
              <a:t>sensor</a:t>
            </a:r>
            <a:r>
              <a:rPr lang="fr-FR"/>
              <a:t> 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D10540-DC25-D3BA-B726-7F57B762714C}"/>
              </a:ext>
            </a:extLst>
          </p:cNvPr>
          <p:cNvSpPr txBox="1"/>
          <p:nvPr/>
        </p:nvSpPr>
        <p:spPr>
          <a:xfrm>
            <a:off x="894522" y="5940923"/>
            <a:ext cx="4611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Extrait </a:t>
            </a:r>
            <a:r>
              <a:rPr lang="en-US" sz="1600" i="1" dirty="0" err="1"/>
              <a:t>de“Pencil</a:t>
            </a:r>
            <a:r>
              <a:rPr lang="en-US" sz="1600" i="1" dirty="0"/>
              <a:t> Drawn Strain Gauges and </a:t>
            </a:r>
            <a:r>
              <a:rPr lang="en-US" sz="1600" i="1" dirty="0" err="1"/>
              <a:t>Chemiresistors</a:t>
            </a:r>
            <a:r>
              <a:rPr lang="en-US" sz="1600" i="1" dirty="0"/>
              <a:t> on Paper”, by Cheng-Wei et al.</a:t>
            </a:r>
            <a:endParaRPr lang="fr-FR" sz="1600" i="1" dirty="0"/>
          </a:p>
        </p:txBody>
      </p:sp>
      <p:pic>
        <p:nvPicPr>
          <p:cNvPr id="1028" name="Picture 4" descr="Sin título">
            <a:extLst>
              <a:ext uri="{FF2B5EF4-FFF2-40B4-BE49-F238E27FC236}">
                <a16:creationId xmlns:a16="http://schemas.microsoft.com/office/drawing/2014/main" id="{E3199C0C-C2F2-E7B1-E53B-86CF5D2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4024"/>
            <a:ext cx="5596818" cy="39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F330F5-8C13-6961-B65C-BCF60CE57448}"/>
              </a:ext>
            </a:extLst>
          </p:cNvPr>
          <p:cNvSpPr txBox="1"/>
          <p:nvPr/>
        </p:nvSpPr>
        <p:spPr>
          <a:xfrm>
            <a:off x="6096000" y="1258093"/>
            <a:ext cx="547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Schéma de l’amplificateur opérationnel et du capteur graphite</a:t>
            </a:r>
          </a:p>
        </p:txBody>
      </p:sp>
    </p:spTree>
    <p:extLst>
      <p:ext uri="{BB962C8B-B14F-4D97-AF65-F5344CB8AC3E}">
        <p14:creationId xmlns:p14="http://schemas.microsoft.com/office/powerpoint/2010/main" val="46887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électronique analogique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028" name="Picture 4" descr="Sin título">
            <a:extLst>
              <a:ext uri="{FF2B5EF4-FFF2-40B4-BE49-F238E27FC236}">
                <a16:creationId xmlns:a16="http://schemas.microsoft.com/office/drawing/2014/main" id="{E3199C0C-C2F2-E7B1-E53B-86CF5D25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9" y="1975063"/>
            <a:ext cx="4945625" cy="350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F330F5-8C13-6961-B65C-BCF60CE57448}"/>
              </a:ext>
            </a:extLst>
          </p:cNvPr>
          <p:cNvSpPr txBox="1"/>
          <p:nvPr/>
        </p:nvSpPr>
        <p:spPr>
          <a:xfrm>
            <a:off x="2289089" y="1377589"/>
            <a:ext cx="76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Schéma de l’amplificateur opérationnel et du capteur graphite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16F48C-013C-743E-E70D-0C4B97DDFD9C}"/>
              </a:ext>
            </a:extLst>
          </p:cNvPr>
          <p:cNvSpPr txBox="1"/>
          <p:nvPr/>
        </p:nvSpPr>
        <p:spPr>
          <a:xfrm>
            <a:off x="6354456" y="2184126"/>
            <a:ext cx="538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Valeur en volts de la mesure du capteur graphite: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F297E6B-0EEB-18B9-9322-3E4B493BC613}"/>
                  </a:ext>
                </a:extLst>
              </p:cNvPr>
              <p:cNvSpPr txBox="1"/>
              <p:nvPr/>
            </p:nvSpPr>
            <p:spPr>
              <a:xfrm>
                <a:off x="6354456" y="4831547"/>
                <a:ext cx="48904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𝑎𝑑𝑐</m:t>
                                  </m:r>
                                </m:sub>
                              </m:sSub>
                            </m:den>
                          </m:f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𝑐𝑎𝑙𝑖𝑏𝑟𝑒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F297E6B-0EEB-18B9-9322-3E4B493B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456" y="4831547"/>
                <a:ext cx="4890441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1AC3364-E431-148D-3488-A7107717389A}"/>
                  </a:ext>
                </a:extLst>
              </p:cNvPr>
              <p:cNvSpPr txBox="1"/>
              <p:nvPr/>
            </p:nvSpPr>
            <p:spPr>
              <a:xfrm>
                <a:off x="6396243" y="2711130"/>
                <a:ext cx="324165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𝑎𝑑𝑐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𝑎𝑛𝑎𝑙𝑜𝑔𝑅𝑒𝑎𝑑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1024</m:t>
                          </m:r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1AC3364-E431-148D-3488-A71077173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43" y="2711130"/>
                <a:ext cx="3241657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5C2A69D8-E18F-2357-DE3D-8518BE410BE4}"/>
              </a:ext>
            </a:extLst>
          </p:cNvPr>
          <p:cNvSpPr txBox="1"/>
          <p:nvPr/>
        </p:nvSpPr>
        <p:spPr>
          <a:xfrm>
            <a:off x="6354456" y="3436227"/>
            <a:ext cx="5385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Conversion en résistance avec la fonction de transfert du circuit (on suppose qu’on est basse fréquence (autour de 10-100Hz) donc on peut négliger les capacités pour le calcul)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0384B1-C6EE-ACE7-4C25-A56A22173D17}"/>
              </a:ext>
            </a:extLst>
          </p:cNvPr>
          <p:cNvSpPr txBox="1"/>
          <p:nvPr/>
        </p:nvSpPr>
        <p:spPr>
          <a:xfrm>
            <a:off x="5052855" y="2032340"/>
            <a:ext cx="8077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Filtre 50 Hz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F2E784-CDF9-4187-A7BD-FD93A7C096DD}"/>
              </a:ext>
            </a:extLst>
          </p:cNvPr>
          <p:cNvSpPr txBox="1"/>
          <p:nvPr/>
        </p:nvSpPr>
        <p:spPr>
          <a:xfrm>
            <a:off x="4201160" y="4521041"/>
            <a:ext cx="16836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/>
              <a:t>Filtre du traitement de l’ampli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9ACF44-A882-7E15-9555-7350F2545636}"/>
              </a:ext>
            </a:extLst>
          </p:cNvPr>
          <p:cNvSpPr txBox="1"/>
          <p:nvPr/>
        </p:nvSpPr>
        <p:spPr>
          <a:xfrm>
            <a:off x="1984263" y="2108032"/>
            <a:ext cx="168366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/>
              <a:t>Filtre passe-bas passif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B386070-2A8C-F79E-8F64-CFD6890E144A}"/>
              </a:ext>
            </a:extLst>
          </p:cNvPr>
          <p:cNvSpPr/>
          <p:nvPr/>
        </p:nvSpPr>
        <p:spPr>
          <a:xfrm rot="2451863">
            <a:off x="2216166" y="3563683"/>
            <a:ext cx="1190468" cy="5158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F72400A-6FB1-30B2-BBF3-964035477A5E}"/>
              </a:ext>
            </a:extLst>
          </p:cNvPr>
          <p:cNvSpPr/>
          <p:nvPr/>
        </p:nvSpPr>
        <p:spPr>
          <a:xfrm rot="3288968">
            <a:off x="4722950" y="3552669"/>
            <a:ext cx="1052839" cy="51587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C3D3B4C-B6CF-8E0A-5981-CE550AA592F5}"/>
              </a:ext>
            </a:extLst>
          </p:cNvPr>
          <p:cNvSpPr/>
          <p:nvPr/>
        </p:nvSpPr>
        <p:spPr>
          <a:xfrm rot="3288968">
            <a:off x="4361564" y="3041890"/>
            <a:ext cx="506669" cy="5260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3DDEBEF-E088-FDB9-89FC-7B89C9E68F5A}"/>
              </a:ext>
            </a:extLst>
          </p:cNvPr>
          <p:cNvSpPr/>
          <p:nvPr/>
        </p:nvSpPr>
        <p:spPr>
          <a:xfrm rot="5400000">
            <a:off x="2546359" y="2955234"/>
            <a:ext cx="518160" cy="2351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69522FE4-B334-4DBD-054A-4333482D847A}"/>
              </a:ext>
            </a:extLst>
          </p:cNvPr>
          <p:cNvSpPr/>
          <p:nvPr/>
        </p:nvSpPr>
        <p:spPr>
          <a:xfrm rot="18571319">
            <a:off x="4599370" y="4096145"/>
            <a:ext cx="518160" cy="2351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010FF04-38F8-89B3-604D-F75A78948131}"/>
              </a:ext>
            </a:extLst>
          </p:cNvPr>
          <p:cNvSpPr/>
          <p:nvPr/>
        </p:nvSpPr>
        <p:spPr>
          <a:xfrm rot="7785871">
            <a:off x="4768417" y="2784101"/>
            <a:ext cx="372061" cy="260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9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</a:t>
            </a:r>
            <a:r>
              <a:rPr lang="fr-FR" err="1"/>
              <a:t>KiCAD</a:t>
            </a:r>
            <a:r>
              <a:rPr lang="fr-FR"/>
              <a:t> - </a:t>
            </a:r>
            <a:r>
              <a:rPr lang="fr-FR" err="1"/>
              <a:t>schematic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F545C-3F8E-49D8-8EC3-8B5C0FF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4903377" cy="4351338"/>
          </a:xfrm>
        </p:spPr>
        <p:txBody>
          <a:bodyPr/>
          <a:lstStyle/>
          <a:p>
            <a:r>
              <a:rPr lang="fr-FR" sz="2000" b="1"/>
              <a:t>Symboles des nouveaux composants</a:t>
            </a:r>
            <a:endParaRPr lang="fr-FR" sz="2000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510874-596F-FA63-BF55-909D079B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4" y="3118658"/>
            <a:ext cx="1886899" cy="25909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7CA34C-29B2-EC28-3CFC-C3EB1315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564" y="3118663"/>
            <a:ext cx="1997637" cy="25909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F5BCE6-2D3E-2475-85DF-37CD46C159EC}"/>
              </a:ext>
            </a:extLst>
          </p:cNvPr>
          <p:cNvSpPr txBox="1"/>
          <p:nvPr/>
        </p:nvSpPr>
        <p:spPr>
          <a:xfrm>
            <a:off x="6429937" y="1825625"/>
            <a:ext cx="490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/>
              <a:t>Assignation des Pins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1DCDBBA-E83D-6EE8-7FB8-A0AA5021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804" y="2441229"/>
            <a:ext cx="3654273" cy="36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</a:t>
            </a:r>
            <a:r>
              <a:rPr lang="fr-FR" err="1"/>
              <a:t>KiCAD</a:t>
            </a:r>
            <a:r>
              <a:rPr lang="fr-FR"/>
              <a:t> - </a:t>
            </a:r>
            <a:r>
              <a:rPr lang="fr-FR" err="1"/>
              <a:t>schematic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F545C-3F8E-49D8-8EC3-8B5C0FF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2956" cy="4351338"/>
          </a:xfrm>
        </p:spPr>
        <p:txBody>
          <a:bodyPr/>
          <a:lstStyle/>
          <a:p>
            <a:r>
              <a:rPr lang="fr-FR" sz="2000" b="1"/>
              <a:t>Circuit amplificateur </a:t>
            </a:r>
            <a:endParaRPr lang="fr-FR" sz="2000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9F26D9-1C32-9E66-69C4-9802163E2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0" t="3927"/>
          <a:stretch/>
        </p:blipFill>
        <p:spPr>
          <a:xfrm>
            <a:off x="894522" y="2235476"/>
            <a:ext cx="7154208" cy="37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</a:t>
            </a:r>
            <a:r>
              <a:rPr lang="fr-FR" err="1"/>
              <a:t>KiCAD</a:t>
            </a:r>
            <a:r>
              <a:rPr lang="fr-FR"/>
              <a:t> - PCB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F545C-3F8E-49D8-8EC3-8B5C0FF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660" y="1574209"/>
            <a:ext cx="10402956" cy="4351338"/>
          </a:xfrm>
        </p:spPr>
        <p:txBody>
          <a:bodyPr/>
          <a:lstStyle/>
          <a:p>
            <a:r>
              <a:rPr lang="fr-FR" sz="2000" b="1"/>
              <a:t>Réalisation des empreintes</a:t>
            </a:r>
          </a:p>
          <a:p>
            <a:pPr lvl="1"/>
            <a:r>
              <a:rPr lang="fr-FR" sz="1800"/>
              <a:t>Nouveaux composants : création via l’éditeur</a:t>
            </a:r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endParaRPr lang="fr-FR" sz="1800"/>
          </a:p>
          <a:p>
            <a:pPr lvl="1"/>
            <a:r>
              <a:rPr lang="fr-FR" sz="1800"/>
              <a:t>Composants « classiques » : librairies </a:t>
            </a:r>
            <a:r>
              <a:rPr lang="fr-FR" sz="1800" err="1"/>
              <a:t>KiCAD</a:t>
            </a:r>
            <a:endParaRPr lang="fr-FR" sz="1800"/>
          </a:p>
          <a:p>
            <a:pPr lvl="1"/>
            <a:endParaRPr lang="fr-FR" sz="1800"/>
          </a:p>
          <a:p>
            <a:pPr marL="457200" lvl="1" indent="0">
              <a:buNone/>
            </a:pPr>
            <a:endParaRPr lang="fr-FR" sz="1800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C2E3A0-D882-D621-B716-8CE2B9458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0" t="8571" r="10977" b="8763"/>
          <a:stretch/>
        </p:blipFill>
        <p:spPr>
          <a:xfrm>
            <a:off x="2019360" y="2311866"/>
            <a:ext cx="2799361" cy="15686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7A321E-906F-CC18-EFB3-FFEFBE2E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16" y="2311865"/>
            <a:ext cx="2862769" cy="15686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25163B-5249-F8DF-38CB-0C6A5CD6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258" y="4829384"/>
            <a:ext cx="1815591" cy="16573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CED3D1F-CC97-FBE1-9B75-D74E1CF1C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118" y="4829384"/>
            <a:ext cx="2717267" cy="15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5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Partie </a:t>
            </a:r>
            <a:r>
              <a:rPr lang="fr-FR" err="1"/>
              <a:t>KiCAD</a:t>
            </a:r>
            <a:r>
              <a:rPr lang="fr-FR"/>
              <a:t> - PCB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F545C-3F8E-49D8-8EC3-8B5C0FF3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660" y="1574209"/>
            <a:ext cx="10402956" cy="4351338"/>
          </a:xfrm>
        </p:spPr>
        <p:txBody>
          <a:bodyPr/>
          <a:lstStyle/>
          <a:p>
            <a:r>
              <a:rPr lang="fr-FR" sz="2000" b="1"/>
              <a:t>PCB complet</a:t>
            </a:r>
            <a:endParaRPr lang="fr-FR" sz="1800"/>
          </a:p>
          <a:p>
            <a:pPr lvl="1"/>
            <a:endParaRPr lang="fr-FR" sz="1800"/>
          </a:p>
          <a:p>
            <a:pPr marL="457200" lvl="1" indent="0">
              <a:buNone/>
            </a:pPr>
            <a:endParaRPr lang="fr-FR" sz="1800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 b="1"/>
          </a:p>
          <a:p>
            <a:endParaRPr lang="fr-FR" sz="2000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ECC4496-2DC2-C3BF-A302-4E48319B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7" y="2026455"/>
            <a:ext cx="4314434" cy="3462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E715F5-F38D-C2F0-B3A9-79FD88160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2"/>
          <a:stretch/>
        </p:blipFill>
        <p:spPr>
          <a:xfrm>
            <a:off x="5803102" y="2026454"/>
            <a:ext cx="5189127" cy="35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6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93" y="307868"/>
            <a:ext cx="10409094" cy="1325563"/>
          </a:xfrm>
        </p:spPr>
        <p:txBody>
          <a:bodyPr/>
          <a:lstStyle/>
          <a:p>
            <a:r>
              <a:rPr lang="fr-FR"/>
              <a:t>Partie Arduino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23/04/2024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67D173-6E42-8A88-BC05-0F52C2A69872}"/>
              </a:ext>
            </a:extLst>
          </p:cNvPr>
          <p:cNvSpPr txBox="1"/>
          <p:nvPr/>
        </p:nvSpPr>
        <p:spPr>
          <a:xfrm>
            <a:off x="888384" y="973394"/>
            <a:ext cx="520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Découpage des différentes parties du code 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52CB20-DC76-750B-42E9-9C2FCA3EA224}"/>
              </a:ext>
            </a:extLst>
          </p:cNvPr>
          <p:cNvSpPr txBox="1"/>
          <p:nvPr/>
        </p:nvSpPr>
        <p:spPr>
          <a:xfrm>
            <a:off x="888383" y="1495126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Définition des bibliothèques utilisées et des variables et paramètres nécessaires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0E50D8-D72B-B3FF-F64A-C2B1BD4E4835}"/>
              </a:ext>
            </a:extLst>
          </p:cNvPr>
          <p:cNvSpPr txBox="1"/>
          <p:nvPr/>
        </p:nvSpPr>
        <p:spPr>
          <a:xfrm>
            <a:off x="888381" y="1898870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void</a:t>
            </a:r>
            <a:r>
              <a:rPr lang="fr-FR" b="1">
                <a:solidFill>
                  <a:srgbClr val="FF0000"/>
                </a:solidFill>
              </a:rPr>
              <a:t> setup () {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4937B-D751-9CE8-157D-AFFE12E47E3F}"/>
              </a:ext>
            </a:extLst>
          </p:cNvPr>
          <p:cNvSpPr txBox="1"/>
          <p:nvPr/>
        </p:nvSpPr>
        <p:spPr>
          <a:xfrm>
            <a:off x="1655299" y="2302943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Initialisation des pins correspondants et de l’écran OLED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4E3B450-D0ED-4821-4E36-63EC7FBE6349}"/>
              </a:ext>
            </a:extLst>
          </p:cNvPr>
          <p:cNvSpPr txBox="1"/>
          <p:nvPr/>
        </p:nvSpPr>
        <p:spPr>
          <a:xfrm>
            <a:off x="1655299" y="2707016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Activation du chip SPI pour la communication avec le potentiomètre digital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3DCF09-0090-D67C-DE6D-CC0F01C0F222}"/>
              </a:ext>
            </a:extLst>
          </p:cNvPr>
          <p:cNvSpPr txBox="1"/>
          <p:nvPr/>
        </p:nvSpPr>
        <p:spPr>
          <a:xfrm>
            <a:off x="1655299" y="3111089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Initialisation du module Bluetooth®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C5E5B5-A805-C2C9-A58F-A906E36539CC}"/>
              </a:ext>
            </a:extLst>
          </p:cNvPr>
          <p:cNvSpPr txBox="1"/>
          <p:nvPr/>
        </p:nvSpPr>
        <p:spPr>
          <a:xfrm>
            <a:off x="1655299" y="3515162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Définition de l’interruption nécessaire pour l’encodeur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DCF1022-F28B-B0A2-53E2-6FAD5DDCB4E0}"/>
              </a:ext>
            </a:extLst>
          </p:cNvPr>
          <p:cNvSpPr txBox="1"/>
          <p:nvPr/>
        </p:nvSpPr>
        <p:spPr>
          <a:xfrm>
            <a:off x="888381" y="3919233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F035ADA-F582-29B7-291C-FDC3C4679BC8}"/>
              </a:ext>
            </a:extLst>
          </p:cNvPr>
          <p:cNvSpPr txBox="1"/>
          <p:nvPr/>
        </p:nvSpPr>
        <p:spPr>
          <a:xfrm>
            <a:off x="894522" y="4340971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</a:rPr>
              <a:t>void</a:t>
            </a:r>
            <a:r>
              <a:rPr lang="fr-FR" b="1">
                <a:solidFill>
                  <a:srgbClr val="FF0000"/>
                </a:solidFill>
              </a:rPr>
              <a:t> </a:t>
            </a:r>
            <a:r>
              <a:rPr lang="fr-FR" b="1" err="1">
                <a:solidFill>
                  <a:srgbClr val="FF0000"/>
                </a:solidFill>
              </a:rPr>
              <a:t>loop</a:t>
            </a:r>
            <a:r>
              <a:rPr lang="fr-FR" b="1">
                <a:solidFill>
                  <a:srgbClr val="FF0000"/>
                </a:solidFill>
              </a:rPr>
              <a:t> () {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F407CD3-092B-D9AE-89DE-D32D0BE717BF}"/>
              </a:ext>
            </a:extLst>
          </p:cNvPr>
          <p:cNvSpPr txBox="1"/>
          <p:nvPr/>
        </p:nvSpPr>
        <p:spPr>
          <a:xfrm>
            <a:off x="1655299" y="4728184"/>
            <a:ext cx="916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Si on est dans le menu principal, on affiche les trois menus correspondants : </a:t>
            </a:r>
            <a:r>
              <a:rPr lang="fr-FR" b="1" i="1" err="1"/>
              <a:t>potentiometer</a:t>
            </a:r>
            <a:r>
              <a:rPr lang="fr-FR" b="1"/>
              <a:t>, </a:t>
            </a:r>
            <a:r>
              <a:rPr lang="fr-FR" b="1" i="1" err="1"/>
              <a:t>flex</a:t>
            </a:r>
            <a:r>
              <a:rPr lang="fr-FR" b="1" i="1"/>
              <a:t> </a:t>
            </a:r>
            <a:r>
              <a:rPr lang="fr-FR" b="1" i="1" err="1"/>
              <a:t>sensor</a:t>
            </a:r>
            <a:r>
              <a:rPr lang="fr-FR" b="1"/>
              <a:t>, </a:t>
            </a:r>
            <a:r>
              <a:rPr lang="fr-FR" b="1" i="1"/>
              <a:t>graphite </a:t>
            </a:r>
            <a:r>
              <a:rPr lang="fr-FR" b="1" i="1" err="1"/>
              <a:t>sensor</a:t>
            </a:r>
            <a:endParaRPr lang="fr-FR" b="1" i="1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68AB3A5-9542-E409-EC83-6ACEAAF3F82F}"/>
              </a:ext>
            </a:extLst>
          </p:cNvPr>
          <p:cNvSpPr txBox="1"/>
          <p:nvPr/>
        </p:nvSpPr>
        <p:spPr>
          <a:xfrm>
            <a:off x="1655299" y="5392396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Si on appuie sur l’un des trois menus, on rentre dans le menu correspondant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8B5843A-D21F-8CE2-8D54-C35EA4E31BFA}"/>
              </a:ext>
            </a:extLst>
          </p:cNvPr>
          <p:cNvSpPr txBox="1"/>
          <p:nvPr/>
        </p:nvSpPr>
        <p:spPr>
          <a:xfrm>
            <a:off x="1655299" y="5779609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+ Delay de 200 ms entre boucles, compromis entre stabilité et vitesse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F68A82-85F2-A009-D810-ED2CF613D0EE}"/>
              </a:ext>
            </a:extLst>
          </p:cNvPr>
          <p:cNvSpPr txBox="1"/>
          <p:nvPr/>
        </p:nvSpPr>
        <p:spPr>
          <a:xfrm>
            <a:off x="897593" y="6166822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A62F13-DF7B-4C08-D329-7FD95A15DD54}"/>
              </a:ext>
            </a:extLst>
          </p:cNvPr>
          <p:cNvSpPr txBox="1"/>
          <p:nvPr/>
        </p:nvSpPr>
        <p:spPr>
          <a:xfrm>
            <a:off x="2080217" y="6196191"/>
            <a:ext cx="916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(Toutes les opérations sont faites par des fonctions dédiées à chaque menu) !</a:t>
            </a:r>
          </a:p>
        </p:txBody>
      </p:sp>
    </p:spTree>
    <p:extLst>
      <p:ext uri="{BB962C8B-B14F-4D97-AF65-F5344CB8AC3E}">
        <p14:creationId xmlns:p14="http://schemas.microsoft.com/office/powerpoint/2010/main" val="97337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9005BE78519F4CA6D5730D6288AD9B" ma:contentTypeVersion="10" ma:contentTypeDescription="Crée un document." ma:contentTypeScope="" ma:versionID="097b92163cf2025354e6034bb5883bf0">
  <xsd:schema xmlns:xsd="http://www.w3.org/2001/XMLSchema" xmlns:xs="http://www.w3.org/2001/XMLSchema" xmlns:p="http://schemas.microsoft.com/office/2006/metadata/properties" xmlns:ns3="8c44caa9-8058-4db5-bb56-7465f943dd95" xmlns:ns4="dec10fc9-8ecc-4c5c-ab7a-3e90e54eb438" targetNamespace="http://schemas.microsoft.com/office/2006/metadata/properties" ma:root="true" ma:fieldsID="d4d5966aaf01fd4364cd82f9aa31a06c" ns3:_="" ns4:_="">
    <xsd:import namespace="8c44caa9-8058-4db5-bb56-7465f943dd95"/>
    <xsd:import namespace="dec10fc9-8ecc-4c5c-ab7a-3e90e54eb4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4caa9-8058-4db5-bb56-7465f943d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c10fc9-8ecc-4c5c-ab7a-3e90e54eb43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44caa9-8058-4db5-bb56-7465f943dd95" xsi:nil="true"/>
  </documentManagement>
</p:properties>
</file>

<file path=customXml/itemProps1.xml><?xml version="1.0" encoding="utf-8"?>
<ds:datastoreItem xmlns:ds="http://schemas.openxmlformats.org/officeDocument/2006/customXml" ds:itemID="{D6B8855A-0749-4656-8758-BDA4F754F7B9}">
  <ds:schemaRefs>
    <ds:schemaRef ds:uri="8c44caa9-8058-4db5-bb56-7465f943dd95"/>
    <ds:schemaRef ds:uri="dec10fc9-8ecc-4c5c-ab7a-3e90e54eb4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63104F-FDF2-4151-94F8-90F566459A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236B99-1B83-4FD5-96CA-B6FC7EA4464A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8c44caa9-8058-4db5-bb56-7465f943dd95"/>
    <ds:schemaRef ds:uri="dec10fc9-8ecc-4c5c-ab7a-3e90e54eb438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617</Words>
  <Application>Microsoft Office PowerPoint</Application>
  <PresentationFormat>Panorámica</PresentationFormat>
  <Paragraphs>202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Georgia</vt:lpstr>
      <vt:lpstr>Wingdings</vt:lpstr>
      <vt:lpstr>Thème Office</vt:lpstr>
      <vt:lpstr>Projet capteur – avancée du projet et étapes suivantes</vt:lpstr>
      <vt:lpstr>Introduction – Shield Arduino</vt:lpstr>
      <vt:lpstr>Partie électronique analogique</vt:lpstr>
      <vt:lpstr>Partie électronique analogique</vt:lpstr>
      <vt:lpstr>Partie KiCAD - schematic</vt:lpstr>
      <vt:lpstr>Partie KiCAD - schematic</vt:lpstr>
      <vt:lpstr>Partie KiCAD - PCB</vt:lpstr>
      <vt:lpstr>Partie KiCAD - PCB</vt:lpstr>
      <vt:lpstr>Partie Arduino</vt:lpstr>
      <vt:lpstr>Partie Arduino</vt:lpstr>
      <vt:lpstr>Partie Arduino</vt:lpstr>
      <vt:lpstr>Partie Arduino</vt:lpstr>
      <vt:lpstr>Partie App</vt:lpstr>
      <vt:lpstr>Partie App</vt:lpstr>
      <vt:lpstr>Partie App</vt:lpstr>
      <vt:lpstr>Partie App - version améliorée</vt:lpstr>
      <vt:lpstr>Banc de test</vt:lpstr>
      <vt:lpstr>Datasheet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Fanny Burguière</dc:creator>
  <cp:lastModifiedBy>Daniel Perales-Rios</cp:lastModifiedBy>
  <cp:revision>2</cp:revision>
  <dcterms:created xsi:type="dcterms:W3CDTF">2022-06-01T12:02:08Z</dcterms:created>
  <dcterms:modified xsi:type="dcterms:W3CDTF">2024-04-23T13:55:01Z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0x010100C29005BE78519F4CA6D5730D6288AD9B</vt:lpwstr>
  </property>
</Properties>
</file>